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B4187B3-65BA-4D4F-A9B6-3855EDCAC0CE}">
  <a:tblStyle styleId="{CB4187B3-65BA-4D4F-A9B6-3855EDCAC0C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427644f4f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427644f4f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d427644f4f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d427644f4f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427644f4f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427644f4f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427644f4f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427644f4f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427644f4f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427644f4f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427644f4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427644f4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427644f4f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427644f4f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427644f4f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427644f4f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427644f4f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d427644f4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427644f4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427644f4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427644f4f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427644f4f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427644f4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427644f4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427644f4f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427644f4f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5" name="Google Shape;15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8" name="Google Shape;1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6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0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7" name="Google Shape;67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2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2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Relationship Id="rId5" Type="http://schemas.openxmlformats.org/officeDocument/2006/relationships/slide" Target="/ppt/slides/slide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slide" Target="/ppt/slides/slide2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slide" Target="/ppt/slides/slide2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1.xml"/><Relationship Id="rId5" Type="http://schemas.openxmlformats.org/officeDocument/2006/relationships/slide" Target="/ppt/slides/slide4.xml"/><Relationship Id="rId6" Type="http://schemas.openxmlformats.org/officeDocument/2006/relationships/slide" Target="/ppt/slides/slide5.xml"/><Relationship Id="rId7" Type="http://schemas.openxmlformats.org/officeDocument/2006/relationships/slide" Target="/ppt/slides/slide6.xml"/><Relationship Id="rId8" Type="http://schemas.openxmlformats.org/officeDocument/2006/relationships/slide" Target="/ppt/slides/slide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slide" Target="/ppt/slides/slide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11.png"/><Relationship Id="rId8" Type="http://schemas.openxmlformats.org/officeDocument/2006/relationships/slide" Target="/ppt/slides/slide2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slide" Target="/ppt/slides/slide2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2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slide" Target="/ppt/slides/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75275" y="1172325"/>
            <a:ext cx="6279900" cy="2316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Поиск наибольшей площади пересечения множеств “острых” углов </a:t>
            </a:r>
            <a:b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3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 прямоугольников</a:t>
            </a:r>
            <a:endParaRPr sz="360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512100" y="3493578"/>
            <a:ext cx="6858000" cy="124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Презентация проекта по информатике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6583925" y="3488925"/>
            <a:ext cx="2319600" cy="12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Сорокин Владимир 10-7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/>
          <p:nvPr/>
        </p:nvSpPr>
        <p:spPr>
          <a:xfrm>
            <a:off x="2411525" y="10678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2510525" y="10870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2411525" y="16516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2510525" y="16708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1145625" y="495025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1" name="Google Shape;181;p22"/>
          <p:cNvSpPr txBox="1"/>
          <p:nvPr/>
        </p:nvSpPr>
        <p:spPr>
          <a:xfrm>
            <a:off x="1145625" y="1022975"/>
            <a:ext cx="1456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Google Shape;182;p22"/>
          <p:cNvSpPr/>
          <p:nvPr/>
        </p:nvSpPr>
        <p:spPr>
          <a:xfrm>
            <a:off x="6015025" y="13318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22"/>
          <p:cNvSpPr txBox="1"/>
          <p:nvPr/>
        </p:nvSpPr>
        <p:spPr>
          <a:xfrm>
            <a:off x="5944300" y="1351025"/>
            <a:ext cx="11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vertex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22"/>
          <p:cNvSpPr/>
          <p:nvPr/>
        </p:nvSpPr>
        <p:spPr>
          <a:xfrm>
            <a:off x="6015025" y="19156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22"/>
          <p:cNvSpPr txBox="1"/>
          <p:nvPr/>
        </p:nvSpPr>
        <p:spPr>
          <a:xfrm>
            <a:off x="6114025" y="19348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p22"/>
          <p:cNvSpPr txBox="1"/>
          <p:nvPr/>
        </p:nvSpPr>
        <p:spPr>
          <a:xfrm>
            <a:off x="4749125" y="759000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Angle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4749125" y="1286950"/>
            <a:ext cx="1456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22"/>
          <p:cNvSpPr/>
          <p:nvPr/>
        </p:nvSpPr>
        <p:spPr>
          <a:xfrm>
            <a:off x="6015025" y="24994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22"/>
          <p:cNvSpPr txBox="1"/>
          <p:nvPr/>
        </p:nvSpPr>
        <p:spPr>
          <a:xfrm>
            <a:off x="6114025" y="25186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22"/>
          <p:cNvSpPr/>
          <p:nvPr/>
        </p:nvSpPr>
        <p:spPr>
          <a:xfrm>
            <a:off x="2411525" y="33724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22"/>
          <p:cNvSpPr txBox="1"/>
          <p:nvPr/>
        </p:nvSpPr>
        <p:spPr>
          <a:xfrm>
            <a:off x="2340800" y="3391625"/>
            <a:ext cx="11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vertex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22"/>
          <p:cNvSpPr/>
          <p:nvPr/>
        </p:nvSpPr>
        <p:spPr>
          <a:xfrm>
            <a:off x="2411525" y="39562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22"/>
          <p:cNvSpPr txBox="1"/>
          <p:nvPr/>
        </p:nvSpPr>
        <p:spPr>
          <a:xfrm>
            <a:off x="2510525" y="39754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22"/>
          <p:cNvSpPr txBox="1"/>
          <p:nvPr/>
        </p:nvSpPr>
        <p:spPr>
          <a:xfrm>
            <a:off x="1145625" y="2799600"/>
            <a:ext cx="1315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Rectangle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22"/>
          <p:cNvSpPr txBox="1"/>
          <p:nvPr/>
        </p:nvSpPr>
        <p:spPr>
          <a:xfrm>
            <a:off x="1145625" y="3327550"/>
            <a:ext cx="1456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22"/>
          <p:cNvSpPr/>
          <p:nvPr/>
        </p:nvSpPr>
        <p:spPr>
          <a:xfrm>
            <a:off x="2411525" y="4540025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" name="Google Shape;197;p22"/>
          <p:cNvSpPr txBox="1"/>
          <p:nvPr/>
        </p:nvSpPr>
        <p:spPr>
          <a:xfrm>
            <a:off x="2510525" y="4559225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22"/>
          <p:cNvSpPr/>
          <p:nvPr/>
        </p:nvSpPr>
        <p:spPr>
          <a:xfrm>
            <a:off x="8419475" y="21537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9" name="Google Shape;199;p22"/>
          <p:cNvSpPr txBox="1"/>
          <p:nvPr/>
        </p:nvSpPr>
        <p:spPr>
          <a:xfrm>
            <a:off x="8518475" y="21729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8419475" y="27375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22"/>
          <p:cNvSpPr txBox="1"/>
          <p:nvPr/>
        </p:nvSpPr>
        <p:spPr>
          <a:xfrm>
            <a:off x="8518475" y="27567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2"/>
          <p:cNvSpPr txBox="1"/>
          <p:nvPr/>
        </p:nvSpPr>
        <p:spPr>
          <a:xfrm>
            <a:off x="7153575" y="1580925"/>
            <a:ext cx="11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Point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22"/>
          <p:cNvSpPr txBox="1"/>
          <p:nvPr/>
        </p:nvSpPr>
        <p:spPr>
          <a:xfrm>
            <a:off x="7153575" y="2108875"/>
            <a:ext cx="1456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double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4" name="Google Shape;204;p22"/>
          <p:cNvSpPr/>
          <p:nvPr/>
        </p:nvSpPr>
        <p:spPr>
          <a:xfrm>
            <a:off x="8419475" y="33213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8518475" y="33405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22"/>
          <p:cNvSpPr/>
          <p:nvPr/>
        </p:nvSpPr>
        <p:spPr>
          <a:xfrm>
            <a:off x="8419475" y="3905150"/>
            <a:ext cx="496200" cy="4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2"/>
          <p:cNvSpPr txBox="1"/>
          <p:nvPr/>
        </p:nvSpPr>
        <p:spPr>
          <a:xfrm>
            <a:off x="8518475" y="3924350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2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Метод решения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" name="Google Shape;214;p23"/>
          <p:cNvSpPr txBox="1"/>
          <p:nvPr/>
        </p:nvSpPr>
        <p:spPr>
          <a:xfrm>
            <a:off x="1032500" y="2263950"/>
            <a:ext cx="2064900" cy="615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Список прямоугольник 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 острых углов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23"/>
          <p:cNvSpPr txBox="1"/>
          <p:nvPr/>
        </p:nvSpPr>
        <p:spPr>
          <a:xfrm>
            <a:off x="4572000" y="66567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Нахождение точек пересечения для данной пары прямоугольник - острый угол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6" name="Google Shape;216;p23"/>
          <p:cNvCxnSpPr>
            <a:stCxn id="214" idx="3"/>
            <a:endCxn id="215" idx="1"/>
          </p:cNvCxnSpPr>
          <p:nvPr/>
        </p:nvCxnSpPr>
        <p:spPr>
          <a:xfrm flipH="1" rot="10800000">
            <a:off x="3097400" y="1081350"/>
            <a:ext cx="1474500" cy="1490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23"/>
          <p:cNvSpPr txBox="1"/>
          <p:nvPr/>
        </p:nvSpPr>
        <p:spPr>
          <a:xfrm>
            <a:off x="6143700" y="269442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Проверка на нахождение вершины данного угла в прямоугольнике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8" name="Google Shape;218;p23"/>
          <p:cNvCxnSpPr>
            <a:stCxn id="215" idx="2"/>
            <a:endCxn id="217" idx="0"/>
          </p:cNvCxnSpPr>
          <p:nvPr/>
        </p:nvCxnSpPr>
        <p:spPr>
          <a:xfrm>
            <a:off x="5821950" y="1496975"/>
            <a:ext cx="1571700" cy="119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9" name="Google Shape;219;p23"/>
          <p:cNvSpPr txBox="1"/>
          <p:nvPr/>
        </p:nvSpPr>
        <p:spPr>
          <a:xfrm>
            <a:off x="3502700" y="269442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Проверка на нахождение вершин данного прямоугольника в угле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0" name="Google Shape;220;p23"/>
          <p:cNvCxnSpPr>
            <a:stCxn id="215" idx="2"/>
            <a:endCxn id="219" idx="0"/>
          </p:cNvCxnSpPr>
          <p:nvPr/>
        </p:nvCxnSpPr>
        <p:spPr>
          <a:xfrm flipH="1">
            <a:off x="4752750" y="1496975"/>
            <a:ext cx="1069200" cy="119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1" name="Google Shape;221;p23"/>
          <p:cNvSpPr txBox="1"/>
          <p:nvPr/>
        </p:nvSpPr>
        <p:spPr>
          <a:xfrm>
            <a:off x="4517875" y="3964175"/>
            <a:ext cx="2499900" cy="831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Нахождение наибольшей площади и пары прямоугольник - острый угол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2" name="Google Shape;222;p23"/>
          <p:cNvCxnSpPr>
            <a:stCxn id="219" idx="2"/>
            <a:endCxn id="221" idx="0"/>
          </p:cNvCxnSpPr>
          <p:nvPr/>
        </p:nvCxnSpPr>
        <p:spPr>
          <a:xfrm>
            <a:off x="4752650" y="3525725"/>
            <a:ext cx="1015200" cy="438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23"/>
          <p:cNvCxnSpPr>
            <a:stCxn id="217" idx="2"/>
            <a:endCxn id="221" idx="0"/>
          </p:cNvCxnSpPr>
          <p:nvPr/>
        </p:nvCxnSpPr>
        <p:spPr>
          <a:xfrm flipH="1">
            <a:off x="5767950" y="3525725"/>
            <a:ext cx="1625700" cy="438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4" name="Google Shape;224;p23"/>
          <p:cNvSpPr txBox="1"/>
          <p:nvPr/>
        </p:nvSpPr>
        <p:spPr>
          <a:xfrm>
            <a:off x="1305125" y="4179725"/>
            <a:ext cx="2064900" cy="400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Вывод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5" name="Google Shape;225;p23"/>
          <p:cNvCxnSpPr>
            <a:stCxn id="221" idx="1"/>
            <a:endCxn id="224" idx="3"/>
          </p:cNvCxnSpPr>
          <p:nvPr/>
        </p:nvCxnSpPr>
        <p:spPr>
          <a:xfrm rot="10800000">
            <a:off x="3370075" y="4379825"/>
            <a:ext cx="1147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6" name="Google Shape;226;p23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работы программы</a:t>
            </a:r>
            <a:endParaRPr/>
          </a:p>
        </p:txBody>
      </p:sp>
      <p:pic>
        <p:nvPicPr>
          <p:cNvPr id="232" name="Google Shape;2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25" y="1532150"/>
            <a:ext cx="3943350" cy="3096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8725" y="1505286"/>
            <a:ext cx="3804900" cy="3144693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4"/>
          <p:cNvSpPr/>
          <p:nvPr/>
        </p:nvSpPr>
        <p:spPr>
          <a:xfrm>
            <a:off x="466600" y="1478025"/>
            <a:ext cx="3943200" cy="3201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"/>
          <p:cNvSpPr/>
          <p:nvPr/>
        </p:nvSpPr>
        <p:spPr>
          <a:xfrm>
            <a:off x="5110625" y="1501100"/>
            <a:ext cx="3804900" cy="3201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4"/>
          <p:cNvSpPr/>
          <p:nvPr/>
        </p:nvSpPr>
        <p:spPr>
          <a:xfrm>
            <a:off x="4482713" y="2930900"/>
            <a:ext cx="627900" cy="44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4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Возникшие трудности</a:t>
            </a:r>
            <a:endParaRPr/>
          </a:p>
        </p:txBody>
      </p:sp>
      <p:sp>
        <p:nvSpPr>
          <p:cNvPr id="243" name="Google Shape;243;p25"/>
          <p:cNvSpPr txBox="1"/>
          <p:nvPr>
            <p:ph idx="1" type="body"/>
          </p:nvPr>
        </p:nvSpPr>
        <p:spPr>
          <a:xfrm>
            <a:off x="628650" y="1117375"/>
            <a:ext cx="7886700" cy="351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Проверка многоугольника на выпуклость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ПЛОХО                                                                ХОРОШО</a:t>
            </a:r>
            <a:endParaRPr/>
          </a:p>
        </p:txBody>
      </p:sp>
      <p:pic>
        <p:nvPicPr>
          <p:cNvPr id="244" name="Google Shape;2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20" y="2383250"/>
            <a:ext cx="3405000" cy="26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1726" y="2368627"/>
            <a:ext cx="3404999" cy="2683398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5"/>
          <p:cNvSpPr/>
          <p:nvPr/>
        </p:nvSpPr>
        <p:spPr>
          <a:xfrm>
            <a:off x="4879625" y="2369100"/>
            <a:ext cx="3444000" cy="2668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"/>
          <p:cNvSpPr/>
          <p:nvPr/>
        </p:nvSpPr>
        <p:spPr>
          <a:xfrm>
            <a:off x="827425" y="2369100"/>
            <a:ext cx="3405000" cy="26835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5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  <p:sp>
        <p:nvSpPr>
          <p:cNvPr id="254" name="Google Shape;254;p2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6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Этапы решения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3"/>
              </a:rPr>
              <a:t>Постановка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4"/>
              </a:rPr>
              <a:t>Входные и выходные данны</a:t>
            </a: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5"/>
              </a:rPr>
              <a:t>е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6"/>
              </a:rPr>
              <a:t>Визуализация постановки задачи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7"/>
              </a:rPr>
              <a:t>Математическая модель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8"/>
              </a:rPr>
              <a:t>Визуализация структуры данных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9"/>
              </a:rPr>
              <a:t>Визуализация метода решения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0066"/>
              </a:buClr>
              <a:buSzPts val="1400"/>
              <a:buFont typeface="Times New Roman"/>
              <a:buChar char="●"/>
            </a:pPr>
            <a:r>
              <a:rPr lang="ru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10"/>
              </a:rPr>
              <a:t>Пример работы программы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action="ppaction://hlinksldjump" r:id="rId11"/>
              </a:rPr>
              <a:t>Возникшие трудности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628650" y="3323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Постановка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593275" y="1379051"/>
            <a:ext cx="7886700" cy="3564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•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 плоскости заданы множества прямоугольников и острых углов. Найти такую пару прямоугольник - острый угол, что площадь фигуры, находящейся внутри найденного прямоугольника и острого угла будет максимальной.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5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Входные и выходные данные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628650" y="1369225"/>
            <a:ext cx="80628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Входные: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Для угла: координаты вершины угла + координаты точек, лежащих на лучах угла. Все координаты задаются двумя координатами - x и y.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Для прямоугольника: координаты двух вершин прямоугольника и точки, лежащей на прямой, проходящей через 2 другие вершины.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Выходные данные: многоугольник + выделенная пара прямоугольник - острый угол.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16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628650" y="-254606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Визуализация постановки задачи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628650" y="499394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Имеем: множество прямоугольников и острых углов.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Требуется: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Найти такую пару прямоугольник - острый угол, у которых будет наибольшая площадь пересечения.</a:t>
            </a:r>
            <a:br>
              <a:rPr lang="ru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Выделить эту пару и наибольшую площадь пересечения.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925" y="2136400"/>
            <a:ext cx="2585599" cy="296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/>
          <p:nvPr/>
        </p:nvSpPr>
        <p:spPr>
          <a:xfrm>
            <a:off x="1428525" y="2136400"/>
            <a:ext cx="2536200" cy="29673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2253" y="2139961"/>
            <a:ext cx="2585599" cy="296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/>
          <p:nvPr/>
        </p:nvSpPr>
        <p:spPr>
          <a:xfrm>
            <a:off x="5417100" y="2143600"/>
            <a:ext cx="2536200" cy="2960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>
            <a:off x="4123000" y="3260150"/>
            <a:ext cx="1152600" cy="473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628650" y="-134356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Математическая модель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891025" y="3472300"/>
            <a:ext cx="451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Площадь многоугольника по Гауссу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0775" y="3964894"/>
            <a:ext cx="3676650" cy="100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/>
          <p:nvPr/>
        </p:nvSpPr>
        <p:spPr>
          <a:xfrm>
            <a:off x="628650" y="678250"/>
            <a:ext cx="331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Лежит ли точка на отрезке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650" y="1170850"/>
            <a:ext cx="4837225" cy="77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8"/>
          <p:cNvSpPr txBox="1"/>
          <p:nvPr/>
        </p:nvSpPr>
        <p:spPr>
          <a:xfrm>
            <a:off x="812900" y="2029650"/>
            <a:ext cx="417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000">
                <a:latin typeface="Times New Roman"/>
                <a:ea typeface="Times New Roman"/>
                <a:cs typeface="Times New Roman"/>
                <a:sym typeface="Times New Roman"/>
              </a:rPr>
              <a:t>Перпендикулярная прямая к данной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1" name="Google Shape;13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6075" y="2475788"/>
            <a:ext cx="2759368" cy="1127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52250" y="1601950"/>
            <a:ext cx="3591750" cy="1182433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 txBox="1"/>
          <p:nvPr/>
        </p:nvSpPr>
        <p:spPr>
          <a:xfrm>
            <a:off x="5494875" y="1170850"/>
            <a:ext cx="4702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Нахождение точки пересечения прямых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51484" y="3359446"/>
            <a:ext cx="3086475" cy="17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 txBox="1"/>
          <p:nvPr/>
        </p:nvSpPr>
        <p:spPr>
          <a:xfrm>
            <a:off x="5689725" y="2928350"/>
            <a:ext cx="3316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Проверка параллельности прямых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18">
            <a:hlinkClick action="ppaction://hlinksldjump" r:id="rId8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9"/>
          <p:cNvPicPr preferRelativeResize="0"/>
          <p:nvPr/>
        </p:nvPicPr>
        <p:blipFill rotWithShape="1">
          <a:blip r:embed="rId3">
            <a:alphaModFix/>
          </a:blip>
          <a:srcRect b="0" l="0" r="0" t="4516"/>
          <a:stretch/>
        </p:blipFill>
        <p:spPr>
          <a:xfrm>
            <a:off x="749625" y="754150"/>
            <a:ext cx="7824726" cy="85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 txBox="1"/>
          <p:nvPr/>
        </p:nvSpPr>
        <p:spPr>
          <a:xfrm>
            <a:off x="749625" y="-99000"/>
            <a:ext cx="3946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Лежит ли точка внутри треугольника?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1, 2 , 3 - вершины треугольника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0 - рассматриваемая точка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848625" y="1690200"/>
            <a:ext cx="653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>
                <a:latin typeface="Times New Roman"/>
                <a:ea typeface="Times New Roman"/>
                <a:cs typeface="Times New Roman"/>
                <a:sym typeface="Times New Roman"/>
              </a:rPr>
              <a:t>Невыпуклый многоугольник -&gt; Выпуклый многоугольник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625" y="2121300"/>
            <a:ext cx="3723375" cy="30239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9">
            <a:hlinkClick action="ppaction://hlinksldjump" r:id="rId5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628650" y="-244581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Структура данных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1" name="Google Shape;151;p20"/>
          <p:cNvGraphicFramePr/>
          <p:nvPr/>
        </p:nvGraphicFramePr>
        <p:xfrm>
          <a:off x="618025" y="42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{CB4187B3-65BA-4D4F-A9B6-3855EDCAC0CE}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Angle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52" name="Google Shape;152;p20"/>
          <p:cNvSpPr txBox="1"/>
          <p:nvPr/>
        </p:nvSpPr>
        <p:spPr>
          <a:xfrm>
            <a:off x="618025" y="-592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20"/>
          <p:cNvSpPr txBox="1"/>
          <p:nvPr/>
        </p:nvSpPr>
        <p:spPr>
          <a:xfrm>
            <a:off x="3303700" y="23484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4" name="Google Shape;154;p20"/>
          <p:cNvGraphicFramePr/>
          <p:nvPr/>
        </p:nvGraphicFramePr>
        <p:xfrm>
          <a:off x="3257000" y="139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{CB4187B3-65BA-4D4F-A9B6-3855EDCAC0CE}</a:tableStyleId>
              </a:tblPr>
              <a:tblGrid>
                <a:gridCol w="1181100"/>
                <a:gridCol w="1181100"/>
                <a:gridCol w="1181100"/>
              </a:tblGrid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  <a:tr h="110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9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Rectangle</a:t>
                      </a:r>
                      <a:endParaRPr sz="19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155" name="Google Shape;155;p20"/>
          <p:cNvSpPr txBox="1"/>
          <p:nvPr/>
        </p:nvSpPr>
        <p:spPr>
          <a:xfrm>
            <a:off x="4268625" y="994200"/>
            <a:ext cx="1598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56" name="Google Shape;156;p20"/>
          <p:cNvGraphicFramePr/>
          <p:nvPr/>
        </p:nvGraphicFramePr>
        <p:xfrm>
          <a:off x="674950" y="295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{CB4187B3-65BA-4D4F-A9B6-3855EDCAC0CE}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57" name="Google Shape;157;p20"/>
          <p:cNvSpPr txBox="1"/>
          <p:nvPr/>
        </p:nvSpPr>
        <p:spPr>
          <a:xfrm>
            <a:off x="674950" y="25282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pointsos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6800300" y="1181000"/>
            <a:ext cx="2343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angles - множество острых углов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rectangles - множество прямоугольников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pointsos - множество точек, задающих многоугольник, являющийся ответом на поставленную задачу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0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4" name="Google Shape;164;p21"/>
          <p:cNvGraphicFramePr/>
          <p:nvPr/>
        </p:nvGraphicFramePr>
        <p:xfrm>
          <a:off x="674950" y="295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{CB4187B3-65BA-4D4F-A9B6-3855EDCAC0CE}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5" name="Google Shape;165;p21"/>
          <p:cNvSpPr txBox="1"/>
          <p:nvPr/>
        </p:nvSpPr>
        <p:spPr>
          <a:xfrm>
            <a:off x="674950" y="25282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rectangle_end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66" name="Google Shape;166;p21"/>
          <p:cNvGraphicFramePr/>
          <p:nvPr/>
        </p:nvGraphicFramePr>
        <p:xfrm>
          <a:off x="628650" y="528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{CB4187B3-65BA-4D4F-A9B6-3855EDCAC0CE}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7" name="Google Shape;167;p21"/>
          <p:cNvSpPr txBox="1"/>
          <p:nvPr/>
        </p:nvSpPr>
        <p:spPr>
          <a:xfrm>
            <a:off x="628650" y="9692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pointos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68" name="Google Shape;168;p21"/>
          <p:cNvGraphicFramePr/>
          <p:nvPr/>
        </p:nvGraphicFramePr>
        <p:xfrm>
          <a:off x="3380325" y="1625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{CB4187B3-65BA-4D4F-A9B6-3855EDCAC0CE}</a:tableStyleId>
              </a:tblPr>
              <a:tblGrid>
                <a:gridCol w="723900"/>
                <a:gridCol w="723900"/>
                <a:gridCol w="723900"/>
              </a:tblGrid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Point</a:t>
                      </a:r>
                      <a:endParaRPr sz="1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69" name="Google Shape;169;p21"/>
          <p:cNvSpPr txBox="1"/>
          <p:nvPr/>
        </p:nvSpPr>
        <p:spPr>
          <a:xfrm>
            <a:off x="3380325" y="1194775"/>
            <a:ext cx="2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angle_end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21"/>
          <p:cNvSpPr txBox="1"/>
          <p:nvPr/>
        </p:nvSpPr>
        <p:spPr>
          <a:xfrm>
            <a:off x="5919300" y="452625"/>
            <a:ext cx="32247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pointos - временное хранилище точек пересечений для рассматриваемой пары прямоугольник - острый угол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rectangle_end - множество точек, задающих прямоугольник из пары прямоугольник - острый угол, задающих наибольшую площадь пересечения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angle_end - </a:t>
            </a:r>
            <a:r>
              <a:rPr lang="ru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множество точек, задающих острый угол из пары прямоугольник - острый угол, задающих наибольшую площадь пересечения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1">
            <a:hlinkClick action="ppaction://hlinksldjump" r:id="rId3"/>
          </p:cNvPr>
          <p:cNvSpPr txBox="1"/>
          <p:nvPr/>
        </p:nvSpPr>
        <p:spPr>
          <a:xfrm>
            <a:off x="8035200" y="0"/>
            <a:ext cx="11088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Calibri"/>
                <a:ea typeface="Calibri"/>
                <a:cs typeface="Calibri"/>
                <a:sym typeface="Calibri"/>
              </a:rPr>
              <a:t>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